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537" r:id="rId2"/>
    <p:sldId id="541" r:id="rId3"/>
    <p:sldId id="542" r:id="rId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39C"/>
    <a:srgbClr val="67C2C2"/>
    <a:srgbClr val="DC5E42"/>
    <a:srgbClr val="01662A"/>
    <a:srgbClr val="EB1821"/>
    <a:srgbClr val="227CB5"/>
    <a:srgbClr val="7AC142"/>
    <a:srgbClr val="C6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94095" autoAdjust="0"/>
  </p:normalViewPr>
  <p:slideViewPr>
    <p:cSldViewPr snapToGrid="0">
      <p:cViewPr>
        <p:scale>
          <a:sx n="68" d="100"/>
          <a:sy n="68" d="100"/>
        </p:scale>
        <p:origin x="2030" y="13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7666B8-F441-4650-B09C-376FE1FD786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ED0D9761-A3CA-4C9B-8EAC-0ECBC0AAAA9B}">
      <dgm:prSet phldrT="[Texto]" custT="1"/>
      <dgm:spPr/>
      <dgm:t>
        <a:bodyPr/>
        <a:lstStyle/>
        <a:p>
          <a:r>
            <a:rPr lang="pt-PT" sz="2100" b="1" i="0" dirty="0"/>
            <a:t>15.Set.2021</a:t>
          </a:r>
          <a:r>
            <a:rPr lang="pt-PT" sz="2100" dirty="0"/>
            <a:t> - Contrato de Financiamento </a:t>
          </a:r>
          <a:r>
            <a:rPr lang="pt-PT" sz="1600" dirty="0"/>
            <a:t>(AMAL – EMRP)</a:t>
          </a:r>
        </a:p>
      </dgm:t>
    </dgm:pt>
    <dgm:pt modelId="{D96E7992-9DE5-4A67-873C-D9C6B275954B}" type="parTrans" cxnId="{800BD4CE-EDC2-4347-9E0A-EC00E02E69B5}">
      <dgm:prSet/>
      <dgm:spPr/>
      <dgm:t>
        <a:bodyPr/>
        <a:lstStyle/>
        <a:p>
          <a:endParaRPr lang="pt-PT"/>
        </a:p>
      </dgm:t>
    </dgm:pt>
    <dgm:pt modelId="{D0F1A9F4-D73A-46C0-8E9E-705FCE8E0A8B}" type="sibTrans" cxnId="{800BD4CE-EDC2-4347-9E0A-EC00E02E69B5}">
      <dgm:prSet/>
      <dgm:spPr/>
      <dgm:t>
        <a:bodyPr/>
        <a:lstStyle/>
        <a:p>
          <a:endParaRPr lang="pt-PT"/>
        </a:p>
      </dgm:t>
    </dgm:pt>
    <dgm:pt modelId="{8ECF1693-C0AE-4D77-AFA7-58DB01434BDA}">
      <dgm:prSet phldrT="[Texto]" custT="1"/>
      <dgm:spPr/>
      <dgm:t>
        <a:bodyPr/>
        <a:lstStyle/>
        <a:p>
          <a:r>
            <a:rPr lang="pt-PT" sz="2000" b="1" dirty="0"/>
            <a:t>31.Mar.2022</a:t>
          </a:r>
          <a:r>
            <a:rPr lang="pt-PT" sz="2000" dirty="0"/>
            <a:t> – Estudo com a identificação das zonas com maior potencial para a redução de perdas </a:t>
          </a:r>
          <a:r>
            <a:rPr lang="pt-PT" sz="1600" dirty="0"/>
            <a:t>e medidas a tomar</a:t>
          </a:r>
        </a:p>
      </dgm:t>
    </dgm:pt>
    <dgm:pt modelId="{30EFF4D7-1D7E-4DDE-BDA0-F67D774275DC}" type="parTrans" cxnId="{5224E116-A32D-4AE2-BBE7-1AA11DC8363E}">
      <dgm:prSet/>
      <dgm:spPr/>
      <dgm:t>
        <a:bodyPr/>
        <a:lstStyle/>
        <a:p>
          <a:endParaRPr lang="pt-PT"/>
        </a:p>
      </dgm:t>
    </dgm:pt>
    <dgm:pt modelId="{9AB70067-40CF-4107-8083-CA19AB283A1F}" type="sibTrans" cxnId="{5224E116-A32D-4AE2-BBE7-1AA11DC8363E}">
      <dgm:prSet/>
      <dgm:spPr/>
      <dgm:t>
        <a:bodyPr/>
        <a:lstStyle/>
        <a:p>
          <a:endParaRPr lang="pt-PT"/>
        </a:p>
      </dgm:t>
    </dgm:pt>
    <dgm:pt modelId="{4ED632B0-36A0-43EC-9E1C-E82EF42464D7}">
      <dgm:prSet phldrT="[Texto]" custT="1"/>
      <dgm:spPr/>
      <dgm:t>
        <a:bodyPr/>
        <a:lstStyle/>
        <a:p>
          <a:r>
            <a:rPr lang="pt-PT" sz="2800" b="1" dirty="0"/>
            <a:t>31.Mar.2026</a:t>
          </a:r>
          <a:r>
            <a:rPr lang="pt-PT" sz="2000" dirty="0"/>
            <a:t> - Conclusão das intervenções nas redes </a:t>
          </a:r>
          <a:r>
            <a:rPr lang="pt-PT" sz="1600" dirty="0"/>
            <a:t>(125 km)</a:t>
          </a:r>
        </a:p>
      </dgm:t>
    </dgm:pt>
    <dgm:pt modelId="{BDBA7308-12D8-413C-BEAD-648B85C445C2}" type="parTrans" cxnId="{6195CBA1-0E38-4264-9EE3-35680EF1C1DD}">
      <dgm:prSet/>
      <dgm:spPr/>
      <dgm:t>
        <a:bodyPr/>
        <a:lstStyle/>
        <a:p>
          <a:endParaRPr lang="pt-PT"/>
        </a:p>
      </dgm:t>
    </dgm:pt>
    <dgm:pt modelId="{B3181112-EF04-48C2-BEAE-009D1D7D4023}" type="sibTrans" cxnId="{6195CBA1-0E38-4264-9EE3-35680EF1C1DD}">
      <dgm:prSet/>
      <dgm:spPr/>
      <dgm:t>
        <a:bodyPr/>
        <a:lstStyle/>
        <a:p>
          <a:endParaRPr lang="pt-PT"/>
        </a:p>
      </dgm:t>
    </dgm:pt>
    <dgm:pt modelId="{822F8A64-9AB9-4707-AA1E-D0FE76CF5124}" type="pres">
      <dgm:prSet presAssocID="{B17666B8-F441-4650-B09C-376FE1FD7869}" presName="arrowDiagram" presStyleCnt="0">
        <dgm:presLayoutVars>
          <dgm:chMax val="5"/>
          <dgm:dir/>
          <dgm:resizeHandles val="exact"/>
        </dgm:presLayoutVars>
      </dgm:prSet>
      <dgm:spPr/>
    </dgm:pt>
    <dgm:pt modelId="{7F8ABF24-B6B3-4A8D-91E1-142F39FD8E2B}" type="pres">
      <dgm:prSet presAssocID="{B17666B8-F441-4650-B09C-376FE1FD7869}" presName="arrow" presStyleLbl="bgShp" presStyleIdx="0" presStyleCnt="1"/>
      <dgm:spPr/>
    </dgm:pt>
    <dgm:pt modelId="{3220217F-08EF-4948-B385-8761D56D8A07}" type="pres">
      <dgm:prSet presAssocID="{B17666B8-F441-4650-B09C-376FE1FD7869}" presName="arrowDiagram3" presStyleCnt="0"/>
      <dgm:spPr/>
    </dgm:pt>
    <dgm:pt modelId="{80E679C1-C28F-4558-8B32-4EB42484A72C}" type="pres">
      <dgm:prSet presAssocID="{ED0D9761-A3CA-4C9B-8EAC-0ECBC0AAAA9B}" presName="bullet3a" presStyleLbl="node1" presStyleIdx="0" presStyleCnt="3"/>
      <dgm:spPr/>
    </dgm:pt>
    <dgm:pt modelId="{338CDE7E-72E5-4F77-A5B5-8E8E0989DCE2}" type="pres">
      <dgm:prSet presAssocID="{ED0D9761-A3CA-4C9B-8EAC-0ECBC0AAAA9B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5C7D95A-2FB4-4765-A853-91F3BC8E439C}" type="pres">
      <dgm:prSet presAssocID="{8ECF1693-C0AE-4D77-AFA7-58DB01434BDA}" presName="bullet3b" presStyleLbl="node1" presStyleIdx="1" presStyleCnt="3"/>
      <dgm:spPr/>
    </dgm:pt>
    <dgm:pt modelId="{F95DE32D-A1BF-491D-A643-B015CFD3C120}" type="pres">
      <dgm:prSet presAssocID="{8ECF1693-C0AE-4D77-AFA7-58DB01434BDA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7DB113B-DD7F-4434-A711-3E7A15EB40BF}" type="pres">
      <dgm:prSet presAssocID="{4ED632B0-36A0-43EC-9E1C-E82EF42464D7}" presName="bullet3c" presStyleLbl="node1" presStyleIdx="2" presStyleCnt="3" custScaleX="107101" custScaleY="113165" custLinFactNeighborX="-41124"/>
      <dgm:spPr/>
    </dgm:pt>
    <dgm:pt modelId="{791A1678-A07B-444D-B0C5-8F846DF36F29}" type="pres">
      <dgm:prSet presAssocID="{4ED632B0-36A0-43EC-9E1C-E82EF42464D7}" presName="textBox3c" presStyleLbl="revTx" presStyleIdx="2" presStyleCnt="3" custScaleX="11758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800BD4CE-EDC2-4347-9E0A-EC00E02E69B5}" srcId="{B17666B8-F441-4650-B09C-376FE1FD7869}" destId="{ED0D9761-A3CA-4C9B-8EAC-0ECBC0AAAA9B}" srcOrd="0" destOrd="0" parTransId="{D96E7992-9DE5-4A67-873C-D9C6B275954B}" sibTransId="{D0F1A9F4-D73A-46C0-8E9E-705FCE8E0A8B}"/>
    <dgm:cxn modelId="{F6E90774-1DBB-45F4-A8C0-0276D7219BE1}" type="presOf" srcId="{4ED632B0-36A0-43EC-9E1C-E82EF42464D7}" destId="{791A1678-A07B-444D-B0C5-8F846DF36F29}" srcOrd="0" destOrd="0" presId="urn:microsoft.com/office/officeart/2005/8/layout/arrow2"/>
    <dgm:cxn modelId="{5224E116-A32D-4AE2-BBE7-1AA11DC8363E}" srcId="{B17666B8-F441-4650-B09C-376FE1FD7869}" destId="{8ECF1693-C0AE-4D77-AFA7-58DB01434BDA}" srcOrd="1" destOrd="0" parTransId="{30EFF4D7-1D7E-4DDE-BDA0-F67D774275DC}" sibTransId="{9AB70067-40CF-4107-8083-CA19AB283A1F}"/>
    <dgm:cxn modelId="{57219FDC-EDF1-4541-AE4C-76107038DE8F}" type="presOf" srcId="{8ECF1693-C0AE-4D77-AFA7-58DB01434BDA}" destId="{F95DE32D-A1BF-491D-A643-B015CFD3C120}" srcOrd="0" destOrd="0" presId="urn:microsoft.com/office/officeart/2005/8/layout/arrow2"/>
    <dgm:cxn modelId="{56985C78-52F7-48C8-A70A-91634AC91014}" type="presOf" srcId="{ED0D9761-A3CA-4C9B-8EAC-0ECBC0AAAA9B}" destId="{338CDE7E-72E5-4F77-A5B5-8E8E0989DCE2}" srcOrd="0" destOrd="0" presId="urn:microsoft.com/office/officeart/2005/8/layout/arrow2"/>
    <dgm:cxn modelId="{5C46ACDD-06D0-494C-B3A1-5361C38566FF}" type="presOf" srcId="{B17666B8-F441-4650-B09C-376FE1FD7869}" destId="{822F8A64-9AB9-4707-AA1E-D0FE76CF5124}" srcOrd="0" destOrd="0" presId="urn:microsoft.com/office/officeart/2005/8/layout/arrow2"/>
    <dgm:cxn modelId="{6195CBA1-0E38-4264-9EE3-35680EF1C1DD}" srcId="{B17666B8-F441-4650-B09C-376FE1FD7869}" destId="{4ED632B0-36A0-43EC-9E1C-E82EF42464D7}" srcOrd="2" destOrd="0" parTransId="{BDBA7308-12D8-413C-BEAD-648B85C445C2}" sibTransId="{B3181112-EF04-48C2-BEAE-009D1D7D4023}"/>
    <dgm:cxn modelId="{4C47085C-AECE-4F74-A0CF-23635A8E9056}" type="presParOf" srcId="{822F8A64-9AB9-4707-AA1E-D0FE76CF5124}" destId="{7F8ABF24-B6B3-4A8D-91E1-142F39FD8E2B}" srcOrd="0" destOrd="0" presId="urn:microsoft.com/office/officeart/2005/8/layout/arrow2"/>
    <dgm:cxn modelId="{BD50794B-9AC7-43BE-9DB0-7A5A6B81B06E}" type="presParOf" srcId="{822F8A64-9AB9-4707-AA1E-D0FE76CF5124}" destId="{3220217F-08EF-4948-B385-8761D56D8A07}" srcOrd="1" destOrd="0" presId="urn:microsoft.com/office/officeart/2005/8/layout/arrow2"/>
    <dgm:cxn modelId="{369A17C8-EBB0-4814-A1FD-0C2C6DCEA222}" type="presParOf" srcId="{3220217F-08EF-4948-B385-8761D56D8A07}" destId="{80E679C1-C28F-4558-8B32-4EB42484A72C}" srcOrd="0" destOrd="0" presId="urn:microsoft.com/office/officeart/2005/8/layout/arrow2"/>
    <dgm:cxn modelId="{3CAA5680-4C58-4999-BF70-698AF2BD4639}" type="presParOf" srcId="{3220217F-08EF-4948-B385-8761D56D8A07}" destId="{338CDE7E-72E5-4F77-A5B5-8E8E0989DCE2}" srcOrd="1" destOrd="0" presId="urn:microsoft.com/office/officeart/2005/8/layout/arrow2"/>
    <dgm:cxn modelId="{E64DC4DD-D961-4BFC-B87E-D555D4A71DD0}" type="presParOf" srcId="{3220217F-08EF-4948-B385-8761D56D8A07}" destId="{25C7D95A-2FB4-4765-A853-91F3BC8E439C}" srcOrd="2" destOrd="0" presId="urn:microsoft.com/office/officeart/2005/8/layout/arrow2"/>
    <dgm:cxn modelId="{FD24EA9D-5FF1-4166-9CAC-3D6D08465593}" type="presParOf" srcId="{3220217F-08EF-4948-B385-8761D56D8A07}" destId="{F95DE32D-A1BF-491D-A643-B015CFD3C120}" srcOrd="3" destOrd="0" presId="urn:microsoft.com/office/officeart/2005/8/layout/arrow2"/>
    <dgm:cxn modelId="{162E9A8B-BD5B-486D-8E1D-4F6A81063BF6}" type="presParOf" srcId="{3220217F-08EF-4948-B385-8761D56D8A07}" destId="{57DB113B-DD7F-4434-A711-3E7A15EB40BF}" srcOrd="4" destOrd="0" presId="urn:microsoft.com/office/officeart/2005/8/layout/arrow2"/>
    <dgm:cxn modelId="{3C2BAF18-B5EF-465B-B0F8-5BE89167371B}" type="presParOf" srcId="{3220217F-08EF-4948-B385-8761D56D8A07}" destId="{791A1678-A07B-444D-B0C5-8F846DF36F2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ABF24-B6B3-4A8D-91E1-142F39FD8E2B}">
      <dsp:nvSpPr>
        <dsp:cNvPr id="0" name=""/>
        <dsp:cNvSpPr/>
      </dsp:nvSpPr>
      <dsp:spPr>
        <a:xfrm>
          <a:off x="1824202" y="0"/>
          <a:ext cx="7488832" cy="468052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E679C1-C28F-4558-8B32-4EB42484A72C}">
      <dsp:nvSpPr>
        <dsp:cNvPr id="0" name=""/>
        <dsp:cNvSpPr/>
      </dsp:nvSpPr>
      <dsp:spPr>
        <a:xfrm>
          <a:off x="2775284" y="3230494"/>
          <a:ext cx="194709" cy="1947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CDE7E-72E5-4F77-A5B5-8E8E0989DCE2}">
      <dsp:nvSpPr>
        <dsp:cNvPr id="0" name=""/>
        <dsp:cNvSpPr/>
      </dsp:nvSpPr>
      <dsp:spPr>
        <a:xfrm>
          <a:off x="2872638" y="3327849"/>
          <a:ext cx="1744897" cy="1352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173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100" b="1" i="0" kern="1200" dirty="0"/>
            <a:t>15.Set.2021</a:t>
          </a:r>
          <a:r>
            <a:rPr lang="pt-PT" sz="2100" kern="1200" dirty="0"/>
            <a:t> - Contrato de Financiamento </a:t>
          </a:r>
          <a:r>
            <a:rPr lang="pt-PT" sz="1600" kern="1200" dirty="0"/>
            <a:t>(AMAL – EMRP)</a:t>
          </a:r>
        </a:p>
      </dsp:txBody>
      <dsp:txXfrm>
        <a:off x="2872638" y="3327849"/>
        <a:ext cx="1744897" cy="1352670"/>
      </dsp:txXfrm>
    </dsp:sp>
    <dsp:sp modelId="{25C7D95A-2FB4-4765-A853-91F3BC8E439C}">
      <dsp:nvSpPr>
        <dsp:cNvPr id="0" name=""/>
        <dsp:cNvSpPr/>
      </dsp:nvSpPr>
      <dsp:spPr>
        <a:xfrm>
          <a:off x="4493971" y="1958329"/>
          <a:ext cx="351975" cy="3519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DE32D-A1BF-491D-A643-B015CFD3C120}">
      <dsp:nvSpPr>
        <dsp:cNvPr id="0" name=""/>
        <dsp:cNvSpPr/>
      </dsp:nvSpPr>
      <dsp:spPr>
        <a:xfrm>
          <a:off x="4669958" y="2134317"/>
          <a:ext cx="1797319" cy="2546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50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/>
            <a:t>31.Mar.2022</a:t>
          </a:r>
          <a:r>
            <a:rPr lang="pt-PT" sz="2000" kern="1200" dirty="0"/>
            <a:t> – Estudo com a identificação das zonas com maior potencial para a redução de perdas </a:t>
          </a:r>
          <a:r>
            <a:rPr lang="pt-PT" sz="1600" kern="1200" dirty="0"/>
            <a:t>e medidas a tomar</a:t>
          </a:r>
        </a:p>
      </dsp:txBody>
      <dsp:txXfrm>
        <a:off x="4669958" y="2134317"/>
        <a:ext cx="1797319" cy="2546202"/>
      </dsp:txXfrm>
    </dsp:sp>
    <dsp:sp modelId="{57DB113B-DD7F-4434-A711-3E7A15EB40BF}">
      <dsp:nvSpPr>
        <dsp:cNvPr id="0" name=""/>
        <dsp:cNvSpPr/>
      </dsp:nvSpPr>
      <dsp:spPr>
        <a:xfrm>
          <a:off x="6343424" y="1152129"/>
          <a:ext cx="521339" cy="5508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A1678-A07B-444D-B0C5-8F846DF36F29}">
      <dsp:nvSpPr>
        <dsp:cNvPr id="0" name=""/>
        <dsp:cNvSpPr/>
      </dsp:nvSpPr>
      <dsp:spPr>
        <a:xfrm>
          <a:off x="6646291" y="1427558"/>
          <a:ext cx="2113288" cy="325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931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b="1" kern="1200" dirty="0"/>
            <a:t>31.Mar.2026</a:t>
          </a:r>
          <a:r>
            <a:rPr lang="pt-PT" sz="2000" kern="1200" dirty="0"/>
            <a:t> - Conclusão das intervenções nas redes </a:t>
          </a:r>
          <a:r>
            <a:rPr lang="pt-PT" sz="1600" kern="1200" dirty="0"/>
            <a:t>(125 km)</a:t>
          </a:r>
        </a:p>
      </dsp:txBody>
      <dsp:txXfrm>
        <a:off x="6646291" y="1427558"/>
        <a:ext cx="2113288" cy="3252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C4266038-0190-4013-B338-3531EEFE804C}" type="datetimeFigureOut">
              <a:rPr lang="pt-PT" smtClean="0"/>
              <a:t>12/01/2026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C0E04523-0E70-4DED-99AD-5BFB8AEB335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4894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85B9E416-19A8-4D89-9992-E390A5DD1961}" type="datetimeFigureOut">
              <a:rPr lang="pt-PT" smtClean="0"/>
              <a:t>12/01/2026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3" tIns="46557" rIns="93113" bIns="46557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3113" tIns="46557" rIns="93113" bIns="46557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2994A2CE-6456-42FA-846C-6B3DD8EBDF8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5114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425450" y="1243013"/>
            <a:ext cx="5946775" cy="334645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0044A-8DA7-446D-9CC1-C05014232F5D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5850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 da apresen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138FA1D-88DE-5C48-B621-D39FEC5072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3"/>
          <a:srcRect l="-1" t="-6" r="30489" b="24251"/>
          <a:stretch/>
        </p:blipFill>
        <p:spPr>
          <a:xfrm>
            <a:off x="660829" y="363588"/>
            <a:ext cx="7776000" cy="4752000"/>
          </a:xfrm>
          <a:prstGeom prst="rect">
            <a:avLst/>
          </a:prstGeom>
        </p:spPr>
      </p:pic>
      <p:sp>
        <p:nvSpPr>
          <p:cNvPr id="3" name="Marcador de Posição do Texto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1062" y="5537840"/>
            <a:ext cx="5022850" cy="2701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3pPr marL="914377" indent="0">
              <a:buFont typeface="Arial" panose="020B0604020202020204" pitchFamily="34" charset="0"/>
              <a:buNone/>
              <a:defRPr/>
            </a:lvl3pPr>
          </a:lstStyle>
          <a:p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INDICAR AQUI AUTOR</a:t>
            </a:r>
          </a:p>
        </p:txBody>
      </p:sp>
      <p:sp>
        <p:nvSpPr>
          <p:cNvPr id="18" name="Marcador de Posição do Texto 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51062" y="5834518"/>
            <a:ext cx="5022850" cy="2701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3pPr marL="914377" indent="0">
              <a:buFont typeface="Arial" panose="020B0604020202020204" pitchFamily="34" charset="0"/>
              <a:buNone/>
              <a:defRPr/>
            </a:lvl3pPr>
          </a:lstStyle>
          <a:p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Cargo</a:t>
            </a:r>
          </a:p>
        </p:txBody>
      </p:sp>
      <p:sp>
        <p:nvSpPr>
          <p:cNvPr id="19" name="Marcador de Posição do Texto 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51062" y="6144448"/>
            <a:ext cx="5022850" cy="2701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3pPr marL="914377" indent="0">
              <a:buFont typeface="Arial" panose="020B0604020202020204" pitchFamily="34" charset="0"/>
              <a:buNone/>
              <a:defRPr/>
            </a:lvl3pPr>
          </a:lstStyle>
          <a:p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3661E3F-099F-CF44-AF20-0E213AAB05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1062" y="2948735"/>
            <a:ext cx="622300" cy="596900"/>
          </a:xfrm>
          <a:prstGeom prst="rect">
            <a:avLst/>
          </a:prstGeom>
        </p:spPr>
      </p:pic>
      <p:sp>
        <p:nvSpPr>
          <p:cNvPr id="16" name="Marcador de Posição do Texto 20"/>
          <p:cNvSpPr>
            <a:spLocks noGrp="1"/>
          </p:cNvSpPr>
          <p:nvPr>
            <p:ph type="body" sz="quarter" idx="13" hasCustomPrompt="1"/>
          </p:nvPr>
        </p:nvSpPr>
        <p:spPr>
          <a:xfrm>
            <a:off x="1473362" y="2948735"/>
            <a:ext cx="10315221" cy="596900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lnSpc>
                <a:spcPct val="120000"/>
              </a:lnSpc>
              <a:buNone/>
              <a:defRPr sz="3000" b="1" baseline="0">
                <a:solidFill>
                  <a:srgbClr val="24A3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pt-PT" dirty="0"/>
              <a:t>TÍTULO DA APRESENTAÇÃO</a:t>
            </a: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3"/>
          <a:srcRect l="48855" r="-48306"/>
          <a:stretch/>
        </p:blipFill>
        <p:spPr>
          <a:xfrm>
            <a:off x="6120000" y="363588"/>
            <a:ext cx="11124000" cy="627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ECDF386-B6C6-AB4E-B477-C3F920C16F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7ED3B06-9D7C-B440-B9DA-A5E06CD00F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1062" y="589639"/>
            <a:ext cx="3594100" cy="167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267000-B0D9-D84A-BDC1-D34940DA2F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1062" y="2948735"/>
            <a:ext cx="622300" cy="596900"/>
          </a:xfrm>
          <a:prstGeom prst="rect">
            <a:avLst/>
          </a:prstGeom>
        </p:spPr>
      </p:pic>
      <p:sp>
        <p:nvSpPr>
          <p:cNvPr id="7" name="Marcador de Posição do Texto 20">
            <a:extLst>
              <a:ext uri="{FF2B5EF4-FFF2-40B4-BE49-F238E27FC236}">
                <a16:creationId xmlns:a16="http://schemas.microsoft.com/office/drawing/2014/main" xmlns="" id="{71770D61-BAF8-2945-986A-2574FC7FEE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3362" y="2948735"/>
            <a:ext cx="10315221" cy="596900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lnSpc>
                <a:spcPct val="120000"/>
              </a:lnSpc>
              <a:buNone/>
              <a:defRPr sz="3000" b="1" baseline="0">
                <a:solidFill>
                  <a:srgbClr val="24A3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pt-PT" dirty="0"/>
              <a:t>SUBTÍTULO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152442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o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0920" y="6125722"/>
            <a:ext cx="12192000" cy="682752"/>
          </a:xfrm>
          <a:prstGeom prst="rect">
            <a:avLst/>
          </a:prstGeom>
        </p:spPr>
      </p:pic>
      <p:sp>
        <p:nvSpPr>
          <p:cNvPr id="13" name="Marcador de Posição do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98024"/>
            <a:ext cx="5803192" cy="521553"/>
          </a:xfrm>
          <a:prstGeom prst="rect">
            <a:avLst/>
          </a:prstGeom>
          <a:solidFill>
            <a:srgbClr val="24A39C"/>
          </a:solidFill>
          <a:ln>
            <a:solidFill>
              <a:schemeClr val="accent1"/>
            </a:solidFill>
          </a:ln>
        </p:spPr>
        <p:txBody>
          <a:bodyPr wrap="none" anchor="ctr">
            <a:spAutoFit/>
          </a:bodyPr>
          <a:lstStyle>
            <a:lvl1pPr marL="0" indent="0">
              <a:lnSpc>
                <a:spcPct val="120000"/>
              </a:lnSpc>
              <a:buNone/>
              <a:defRPr sz="2600" b="1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pt-PT" dirty="0"/>
              <a:t>TÍTULO EM CAIXA AJUSTÁVEL</a:t>
            </a:r>
          </a:p>
        </p:txBody>
      </p:sp>
      <p:sp>
        <p:nvSpPr>
          <p:cNvPr id="14" name="Marcador de Posição do Texto 17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270000"/>
            <a:ext cx="6032500" cy="48387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200000"/>
              </a:lnSpc>
              <a:spcBef>
                <a:spcPts val="0"/>
              </a:spcBef>
              <a:buNone/>
              <a:defRPr sz="2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pt-PT" dirty="0"/>
              <a:t>Texto em </a:t>
            </a:r>
            <a:r>
              <a:rPr lang="pt-PT" dirty="0" err="1"/>
              <a:t>Verdana</a:t>
            </a:r>
            <a:r>
              <a:rPr lang="pt-PT" dirty="0"/>
              <a:t> 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643443E-BD6C-A748-915E-D8A33586EA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7" y="304800"/>
            <a:ext cx="546100" cy="50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D056E09-2F15-EB45-9CA8-C90D9C8F6A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0184" y="6422730"/>
            <a:ext cx="986466" cy="435270"/>
          </a:xfrm>
          <a:prstGeom prst="rect">
            <a:avLst/>
          </a:prstGeom>
        </p:spPr>
      </p:pic>
      <p:sp>
        <p:nvSpPr>
          <p:cNvPr id="18" name="Marcador de Posição do Número do Diapositivo 5"/>
          <p:cNvSpPr txBox="1">
            <a:spLocks/>
          </p:cNvSpPr>
          <p:nvPr userDrawn="1"/>
        </p:nvSpPr>
        <p:spPr>
          <a:xfrm>
            <a:off x="57991" y="646709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09B8D2-72BA-4E1F-83B5-9E35A5BB1CA6}" type="slidenum">
              <a:rPr lang="pt-PT" sz="1400" smtClean="0"/>
              <a:t>‹nº›</a:t>
            </a:fld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84092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24EB74A-A361-7F46-99B6-09C450EE18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8" name="Marcador de Posição do Texto 5">
            <a:extLst>
              <a:ext uri="{FF2B5EF4-FFF2-40B4-BE49-F238E27FC236}">
                <a16:creationId xmlns:a16="http://schemas.microsoft.com/office/drawing/2014/main" xmlns="" id="{2C9542EB-27B6-3440-9A24-E755B38C5E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65002"/>
            <a:ext cx="3254417" cy="587597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marL="0" indent="0">
              <a:lnSpc>
                <a:spcPct val="120000"/>
              </a:lnSpc>
              <a:buNone/>
              <a:defRPr sz="3000" b="1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pt-PT" dirty="0"/>
              <a:t>SEPARADOR 1</a:t>
            </a: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202052" y="755672"/>
            <a:ext cx="4889416" cy="534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6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5D8404A-110D-5748-8D20-65915CD039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arcador de Posição do Texto 5">
            <a:extLst>
              <a:ext uri="{FF2B5EF4-FFF2-40B4-BE49-F238E27FC236}">
                <a16:creationId xmlns:a16="http://schemas.microsoft.com/office/drawing/2014/main" xmlns="" id="{960E5388-B97F-8342-81B2-5241BAAB4C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65002"/>
            <a:ext cx="3254417" cy="587597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marL="0" indent="0">
              <a:lnSpc>
                <a:spcPct val="120000"/>
              </a:lnSpc>
              <a:buNone/>
              <a:defRPr sz="3000" b="1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pt-PT" dirty="0"/>
              <a:t>SEPARADOR 2</a:t>
            </a: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31732" y="1273877"/>
            <a:ext cx="4328535" cy="431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99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7E33942-6E2B-AA4D-8D17-35BEFB808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arcador de Posição do Texto 5">
            <a:extLst>
              <a:ext uri="{FF2B5EF4-FFF2-40B4-BE49-F238E27FC236}">
                <a16:creationId xmlns:a16="http://schemas.microsoft.com/office/drawing/2014/main" xmlns="" id="{77A8919A-9EB0-8142-BBF4-9BF0E43830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65002"/>
            <a:ext cx="3254417" cy="587597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marL="0" indent="0">
              <a:lnSpc>
                <a:spcPct val="120000"/>
              </a:lnSpc>
              <a:buNone/>
              <a:defRPr sz="3000" b="1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pt-PT" dirty="0"/>
              <a:t>SEPARADOR 3</a:t>
            </a: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67651" y="852599"/>
            <a:ext cx="5108891" cy="538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79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inal da apresen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1842" y="639838"/>
            <a:ext cx="11388315" cy="55783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F6B6353-D3B3-8849-890D-C2EBAA2163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5383" y="3853003"/>
            <a:ext cx="1851730" cy="246897"/>
          </a:xfrm>
          <a:prstGeom prst="rect">
            <a:avLst/>
          </a:prstGeom>
        </p:spPr>
      </p:pic>
      <p:sp>
        <p:nvSpPr>
          <p:cNvPr id="15" name="Marcador de Posição do Texto 5">
            <a:extLst>
              <a:ext uri="{FF2B5EF4-FFF2-40B4-BE49-F238E27FC236}">
                <a16:creationId xmlns:a16="http://schemas.microsoft.com/office/drawing/2014/main" xmlns="" id="{7F3BACEE-7EEF-0A45-B866-277EA9B9BB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56080" y="3279315"/>
            <a:ext cx="2412840" cy="554575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marL="0" indent="0">
              <a:lnSpc>
                <a:spcPct val="120000"/>
              </a:lnSpc>
              <a:buNone/>
              <a:defRPr b="1" baseline="0">
                <a:solidFill>
                  <a:srgbClr val="24A3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pt-PT" dirty="0"/>
              <a:t>OBRIGADO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D49310C-541B-C147-A3AD-420BF02CDC5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7" y="304800"/>
            <a:ext cx="5461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3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21818A2-8591-4707-960F-CFA992426DD0}" type="datetimeFigureOut">
              <a:rPr lang="pt-PT" smtClean="0"/>
              <a:t>12/01/2026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D4D0EB-EECD-457F-8753-8422B8334F3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9058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21818A2-8591-4707-960F-CFA992426DD0}" type="datetimeFigureOut">
              <a:rPr lang="pt-PT" smtClean="0"/>
              <a:t>12/01/2026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D4D0EB-EECD-457F-8753-8422B8334F3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10958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87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  <p:sldLayoutId id="2147483662" r:id="rId3"/>
    <p:sldLayoutId id="2147483668" r:id="rId4"/>
    <p:sldLayoutId id="2147483669" r:id="rId5"/>
    <p:sldLayoutId id="2147483670" r:id="rId6"/>
    <p:sldLayoutId id="2147483666" r:id="rId7"/>
    <p:sldLayoutId id="2147483673" r:id="rId8"/>
    <p:sldLayoutId id="2147483674" r:id="rId9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8.png"/><Relationship Id="rId4" Type="http://schemas.openxmlformats.org/officeDocument/2006/relationships/diagramData" Target="../diagrams/data1.xml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36" y="260648"/>
            <a:ext cx="1344149" cy="504056"/>
          </a:xfrm>
          <a:prstGeom prst="rect">
            <a:avLst/>
          </a:prstGeom>
        </p:spPr>
      </p:pic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680705907"/>
              </p:ext>
            </p:extLst>
          </p:nvPr>
        </p:nvGraphicFramePr>
        <p:xfrm>
          <a:off x="719403" y="1484784"/>
          <a:ext cx="11137237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ângulo 9"/>
          <p:cNvSpPr/>
          <p:nvPr/>
        </p:nvSpPr>
        <p:spPr>
          <a:xfrm>
            <a:off x="1094778" y="1052736"/>
            <a:ext cx="10089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b="1" dirty="0"/>
              <a:t>Investimento RE-C09-i01.01 – Plano Regional de Eficiência Hídrica do Algarve</a:t>
            </a:r>
            <a:endParaRPr lang="pt-PT" sz="2400" dirty="0"/>
          </a:p>
        </p:txBody>
      </p:sp>
      <p:sp>
        <p:nvSpPr>
          <p:cNvPr id="11" name="Rectângulo 10"/>
          <p:cNvSpPr/>
          <p:nvPr/>
        </p:nvSpPr>
        <p:spPr>
          <a:xfrm>
            <a:off x="1054524" y="1824856"/>
            <a:ext cx="40813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b="1" dirty="0"/>
              <a:t>Medida SM1 – Reduzir Perdas de Água no Sector Urbano</a:t>
            </a:r>
            <a:endParaRPr lang="pt-PT" sz="2000" dirty="0"/>
          </a:p>
        </p:txBody>
      </p:sp>
      <p:sp>
        <p:nvSpPr>
          <p:cNvPr id="12" name="AutoShape 2" descr="ícone Euro, símbolo Livre - Icon-Icons.com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3" name="AutoShape 4" descr="ícone Euro, símbolo Livre - Icon-Icons.com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5" name="CaixaDeTexto 14"/>
          <p:cNvSpPr txBox="1"/>
          <p:nvPr/>
        </p:nvSpPr>
        <p:spPr>
          <a:xfrm>
            <a:off x="8208235" y="4293097"/>
            <a:ext cx="2784309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dirty="0"/>
              <a:t>Redução do volume de água captada em sistemas naturais: 2 hm</a:t>
            </a:r>
            <a:r>
              <a:rPr lang="pt-PT" baseline="30000" dirty="0"/>
              <a:t>3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8108794" y="5921298"/>
            <a:ext cx="3886588" cy="707282"/>
            <a:chOff x="1547664" y="764704"/>
            <a:chExt cx="3600400" cy="504056"/>
          </a:xfrm>
        </p:grpSpPr>
        <p:pic>
          <p:nvPicPr>
            <p:cNvPr id="16" name="Imagem 15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547664" y="764704"/>
              <a:ext cx="1254826" cy="504056"/>
            </a:xfrm>
            <a:prstGeom prst="rect">
              <a:avLst/>
            </a:prstGeom>
          </p:spPr>
        </p:pic>
        <p:pic>
          <p:nvPicPr>
            <p:cNvPr id="17" name="Imagem 16"/>
            <p:cNvPicPr/>
            <p:nvPr/>
          </p:nvPicPr>
          <p:blipFill rotWithShape="1">
            <a:blip r:embed="rId10"/>
            <a:srcRect l="32184" b="27091"/>
            <a:stretch/>
          </p:blipFill>
          <p:spPr bwMode="auto">
            <a:xfrm>
              <a:off x="2843808" y="764704"/>
              <a:ext cx="2304256" cy="5040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209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81" y="882042"/>
            <a:ext cx="1503993" cy="527658"/>
          </a:xfrm>
          <a:prstGeom prst="rect">
            <a:avLst/>
          </a:prstGeom>
        </p:spPr>
      </p:pic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011427"/>
              </p:ext>
            </p:extLst>
          </p:nvPr>
        </p:nvGraphicFramePr>
        <p:xfrm>
          <a:off x="882199" y="703787"/>
          <a:ext cx="8467726" cy="5200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50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126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7133">
                <a:tc rowSpan="3">
                  <a:txBody>
                    <a:bodyPr/>
                    <a:lstStyle/>
                    <a:p>
                      <a:pPr algn="l"/>
                      <a:endParaRPr lang="pt-PT" sz="20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3200" b="1" dirty="0"/>
                        <a:t>Dotação 43,9 </a:t>
                      </a:r>
                      <a:r>
                        <a:rPr lang="pt-PT" sz="2000" b="1" dirty="0"/>
                        <a:t>(M€)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567">
                <a:tc vMerge="1">
                  <a:txBody>
                    <a:bodyPr/>
                    <a:lstStyle/>
                    <a:p>
                      <a:pPr algn="ctr"/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Avisos Abertura Concurso (1.º, 2.º,</a:t>
                      </a:r>
                      <a:r>
                        <a:rPr lang="pt-PT" b="1" baseline="0" dirty="0"/>
                        <a:t> 3.º e  4º) </a:t>
                      </a:r>
                      <a:r>
                        <a:rPr lang="pt-PT" b="1" dirty="0"/>
                        <a:t>–&gt; </a:t>
                      </a:r>
                    </a:p>
                    <a:p>
                      <a:pPr algn="ctr"/>
                      <a:r>
                        <a:rPr lang="pt-PT" b="1" dirty="0" smtClean="0"/>
                        <a:t>9 </a:t>
                      </a:r>
                      <a:r>
                        <a:rPr lang="pt-PT" b="1" dirty="0"/>
                        <a:t>Comissões de Gestão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4525">
                <a:tc vMerge="1">
                  <a:txBody>
                    <a:bodyPr/>
                    <a:lstStyle/>
                    <a:p>
                      <a:pPr algn="ctr"/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Aprovado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7133">
                <a:tc>
                  <a:txBody>
                    <a:bodyPr/>
                    <a:lstStyle/>
                    <a:p>
                      <a:pPr algn="ctr"/>
                      <a:r>
                        <a:rPr lang="pt-PT" b="1" dirty="0" err="1"/>
                        <a:t>Invest</a:t>
                      </a:r>
                      <a:r>
                        <a:rPr lang="pt-PT" b="1" dirty="0"/>
                        <a:t>. Elegível </a:t>
                      </a:r>
                      <a:r>
                        <a:rPr lang="pt-PT" sz="1400" b="1" dirty="0"/>
                        <a:t>(M€)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/>
                        <a:t>51,0</a:t>
                      </a:r>
                      <a:endParaRPr lang="pt-PT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7133"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Pago </a:t>
                      </a:r>
                      <a:r>
                        <a:rPr lang="pt-PT" sz="1400" b="1" dirty="0"/>
                        <a:t>(M€)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/>
                        <a:t>25,7</a:t>
                      </a:r>
                      <a:endParaRPr lang="pt-PT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7133"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N.º Candidaturas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/>
                        <a:t>52</a:t>
                      </a:r>
                      <a:endParaRPr lang="pt-PT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1043"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N.º Empreitadas / Aquisições</a:t>
                      </a:r>
                      <a:r>
                        <a:rPr lang="pt-PT" b="1" baseline="0" dirty="0"/>
                        <a:t> de</a:t>
                      </a:r>
                      <a:r>
                        <a:rPr lang="pt-PT" b="1" dirty="0"/>
                        <a:t> serviços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/>
                        <a:t>183</a:t>
                      </a:r>
                      <a:endParaRPr lang="pt-PT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7133"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/>
                        <a:t>244</a:t>
                      </a:r>
                      <a:endParaRPr lang="pt-PT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67133">
                <a:tc>
                  <a:txBody>
                    <a:bodyPr/>
                    <a:lstStyle/>
                    <a:p>
                      <a:pPr algn="ctr"/>
                      <a:r>
                        <a:rPr lang="pt-PT" b="1" dirty="0"/>
                        <a:t>hm</a:t>
                      </a:r>
                      <a:r>
                        <a:rPr lang="pt-PT" b="1" baseline="30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/>
                        <a:t>2,98</a:t>
                      </a:r>
                      <a:endParaRPr lang="pt-PT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8108794" y="5921298"/>
            <a:ext cx="3886588" cy="707282"/>
            <a:chOff x="1547664" y="764704"/>
            <a:chExt cx="3600400" cy="504056"/>
          </a:xfrm>
        </p:grpSpPr>
        <p:pic>
          <p:nvPicPr>
            <p:cNvPr id="12" name="Imagem 1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547664" y="764704"/>
              <a:ext cx="1254826" cy="504056"/>
            </a:xfrm>
            <a:prstGeom prst="rect">
              <a:avLst/>
            </a:prstGeom>
          </p:spPr>
        </p:pic>
        <p:pic>
          <p:nvPicPr>
            <p:cNvPr id="13" name="Imagem 12"/>
            <p:cNvPicPr/>
            <p:nvPr/>
          </p:nvPicPr>
          <p:blipFill rotWithShape="1">
            <a:blip r:embed="rId4"/>
            <a:srcRect l="32184" b="27091"/>
            <a:stretch/>
          </p:blipFill>
          <p:spPr bwMode="auto">
            <a:xfrm>
              <a:off x="2843808" y="764704"/>
              <a:ext cx="2304256" cy="5040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259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81" y="224817"/>
            <a:ext cx="1503993" cy="527658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134804"/>
              </p:ext>
            </p:extLst>
          </p:nvPr>
        </p:nvGraphicFramePr>
        <p:xfrm>
          <a:off x="3215822" y="224817"/>
          <a:ext cx="474345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1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1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6760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Entidade Gestora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err="1"/>
                        <a:t>Invest</a:t>
                      </a:r>
                      <a:r>
                        <a:rPr lang="pt-PT" sz="1400" dirty="0"/>
                        <a:t>. </a:t>
                      </a:r>
                      <a:r>
                        <a:rPr lang="pt-PT" sz="1400" dirty="0" err="1"/>
                        <a:t>Eleg</a:t>
                      </a:r>
                      <a:r>
                        <a:rPr lang="pt-PT" sz="1400" dirty="0"/>
                        <a:t>. </a:t>
                      </a:r>
                      <a:r>
                        <a:rPr lang="pt-PT" sz="1100" dirty="0"/>
                        <a:t>(M€)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760">
                <a:tc>
                  <a:txBody>
                    <a:bodyPr/>
                    <a:lstStyle/>
                    <a:p>
                      <a:r>
                        <a:rPr lang="pt-PT" sz="1400" dirty="0"/>
                        <a:t>Albufeira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7,4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760">
                <a:tc>
                  <a:txBody>
                    <a:bodyPr/>
                    <a:lstStyle/>
                    <a:p>
                      <a:r>
                        <a:rPr lang="pt-PT" sz="1400" dirty="0"/>
                        <a:t>Alcoutim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6760">
                <a:tc>
                  <a:txBody>
                    <a:bodyPr/>
                    <a:lstStyle/>
                    <a:p>
                      <a:r>
                        <a:rPr lang="pt-PT" sz="1400" dirty="0"/>
                        <a:t>Aljezur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3,9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6760">
                <a:tc>
                  <a:txBody>
                    <a:bodyPr/>
                    <a:lstStyle/>
                    <a:p>
                      <a:r>
                        <a:rPr lang="pt-PT" sz="1400" dirty="0"/>
                        <a:t>Castro Marim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1,6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6760">
                <a:tc>
                  <a:txBody>
                    <a:bodyPr/>
                    <a:lstStyle/>
                    <a:p>
                      <a:r>
                        <a:rPr lang="pt-PT" sz="1400" dirty="0"/>
                        <a:t>Faro – FAGAR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1,4</a:t>
                      </a:r>
                      <a:endParaRPr lang="pt-P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6760">
                <a:tc>
                  <a:txBody>
                    <a:bodyPr/>
                    <a:lstStyle/>
                    <a:p>
                      <a:r>
                        <a:rPr lang="pt-PT" sz="1400" dirty="0"/>
                        <a:t>Lagoa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7,4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6760">
                <a:tc>
                  <a:txBody>
                    <a:bodyPr/>
                    <a:lstStyle/>
                    <a:p>
                      <a:r>
                        <a:rPr lang="pt-PT" sz="1400" dirty="0"/>
                        <a:t>Lagos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8,4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6760">
                <a:tc>
                  <a:txBody>
                    <a:bodyPr/>
                    <a:lstStyle/>
                    <a:p>
                      <a:r>
                        <a:rPr lang="pt-PT" sz="1400" dirty="0"/>
                        <a:t>Loulé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0,8</a:t>
                      </a:r>
                      <a:endParaRPr lang="pt-P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6760">
                <a:tc>
                  <a:txBody>
                    <a:bodyPr/>
                    <a:lstStyle/>
                    <a:p>
                      <a:r>
                        <a:rPr lang="pt-PT" sz="1400" dirty="0" err="1"/>
                        <a:t>Inframoura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6760">
                <a:tc>
                  <a:txBody>
                    <a:bodyPr/>
                    <a:lstStyle/>
                    <a:p>
                      <a:r>
                        <a:rPr lang="pt-PT" sz="1400" dirty="0" err="1"/>
                        <a:t>Infraquinta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6760">
                <a:tc>
                  <a:txBody>
                    <a:bodyPr/>
                    <a:lstStyle/>
                    <a:p>
                      <a:r>
                        <a:rPr lang="pt-PT" sz="1400" dirty="0" err="1"/>
                        <a:t>Infralobo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6760">
                <a:tc>
                  <a:txBody>
                    <a:bodyPr/>
                    <a:lstStyle/>
                    <a:p>
                      <a:r>
                        <a:rPr lang="pt-PT" sz="1400" dirty="0"/>
                        <a:t>Monchique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1,2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6760">
                <a:tc>
                  <a:txBody>
                    <a:bodyPr/>
                    <a:lstStyle/>
                    <a:p>
                      <a:r>
                        <a:rPr lang="pt-PT" sz="1400" dirty="0"/>
                        <a:t>Olhão – </a:t>
                      </a:r>
                      <a:r>
                        <a:rPr lang="pt-PT" sz="1400" dirty="0" err="1"/>
                        <a:t>Ambiolhão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3,8</a:t>
                      </a:r>
                      <a:endParaRPr lang="pt-P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6760">
                <a:tc>
                  <a:txBody>
                    <a:bodyPr/>
                    <a:lstStyle/>
                    <a:p>
                      <a:r>
                        <a:rPr lang="pt-PT" sz="1400" dirty="0"/>
                        <a:t>Portimão – EMARP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6760">
                <a:tc>
                  <a:txBody>
                    <a:bodyPr/>
                    <a:lstStyle/>
                    <a:p>
                      <a:r>
                        <a:rPr lang="pt-PT" sz="1400" dirty="0"/>
                        <a:t>S. Brás de Alportel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6760">
                <a:tc>
                  <a:txBody>
                    <a:bodyPr/>
                    <a:lstStyle/>
                    <a:p>
                      <a:r>
                        <a:rPr lang="pt-PT" sz="1400" dirty="0"/>
                        <a:t>Silves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3,7</a:t>
                      </a:r>
                      <a:endParaRPr lang="pt-P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6760">
                <a:tc>
                  <a:txBody>
                    <a:bodyPr/>
                    <a:lstStyle/>
                    <a:p>
                      <a:r>
                        <a:rPr lang="pt-PT" sz="1400" dirty="0"/>
                        <a:t>Tavira – </a:t>
                      </a:r>
                      <a:r>
                        <a:rPr lang="pt-PT" sz="1400" dirty="0" err="1"/>
                        <a:t>Taviraverde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7,0</a:t>
                      </a:r>
                      <a:endParaRPr lang="pt-P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56760">
                <a:tc>
                  <a:txBody>
                    <a:bodyPr/>
                    <a:lstStyle/>
                    <a:p>
                      <a:r>
                        <a:rPr lang="pt-PT" sz="1400" dirty="0"/>
                        <a:t>Vila do Bispo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0,7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56760">
                <a:tc>
                  <a:txBody>
                    <a:bodyPr/>
                    <a:lstStyle/>
                    <a:p>
                      <a:r>
                        <a:rPr lang="pt-PT" sz="1400" dirty="0"/>
                        <a:t>V.R.S.A. – </a:t>
                      </a:r>
                      <a:r>
                        <a:rPr lang="pt-PT" sz="1400" dirty="0" err="1"/>
                        <a:t>AdVRSA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/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87624">
                <a:tc>
                  <a:txBody>
                    <a:bodyPr/>
                    <a:lstStyle/>
                    <a:p>
                      <a:r>
                        <a:rPr lang="pt-PT" sz="14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/>
                        <a:t>51,0</a:t>
                      </a:r>
                      <a:endParaRPr lang="pt-PT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8108794" y="5921298"/>
            <a:ext cx="3886588" cy="707282"/>
            <a:chOff x="1547664" y="764704"/>
            <a:chExt cx="3600400" cy="504056"/>
          </a:xfrm>
        </p:grpSpPr>
        <p:pic>
          <p:nvPicPr>
            <p:cNvPr id="11" name="Imagem 1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547664" y="764704"/>
              <a:ext cx="1254826" cy="504056"/>
            </a:xfrm>
            <a:prstGeom prst="rect">
              <a:avLst/>
            </a:prstGeom>
          </p:spPr>
        </p:pic>
        <p:pic>
          <p:nvPicPr>
            <p:cNvPr id="12" name="Imagem 11"/>
            <p:cNvPicPr/>
            <p:nvPr/>
          </p:nvPicPr>
          <p:blipFill rotWithShape="1">
            <a:blip r:embed="rId4"/>
            <a:srcRect l="32184" b="27091"/>
            <a:stretch/>
          </p:blipFill>
          <p:spPr bwMode="auto">
            <a:xfrm>
              <a:off x="2843808" y="764704"/>
              <a:ext cx="2304256" cy="5040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28895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49596</TotalTime>
  <Words>194</Words>
  <Application>Microsoft Office PowerPoint</Application>
  <PresentationFormat>Personalizados</PresentationFormat>
  <Paragraphs>65</Paragraphs>
  <Slides>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4" baseType="lpstr">
      <vt:lpstr>1_Office Theme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Kasun Imbulana</dc:creator>
  <cp:lastModifiedBy>Carla Santos</cp:lastModifiedBy>
  <cp:revision>1203</cp:revision>
  <cp:lastPrinted>2025-10-07T08:27:58Z</cp:lastPrinted>
  <dcterms:created xsi:type="dcterms:W3CDTF">2015-05-25T15:20:49Z</dcterms:created>
  <dcterms:modified xsi:type="dcterms:W3CDTF">2026-01-12T14:55:18Z</dcterms:modified>
</cp:coreProperties>
</file>